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"/>
  </p:notesMasterIdLst>
  <p:sldIdLst>
    <p:sldId id="271" r:id="rId2"/>
  </p:sldIdLst>
  <p:sldSz cx="35999738" cy="43200638"/>
  <p:notesSz cx="6797675" cy="9928225"/>
  <p:embeddedFontLst>
    <p:embeddedFont>
      <p:font typeface="Calibri Light" panose="020F0302020204030204" pitchFamily="34" charset="0"/>
      <p:regular r:id="rId4"/>
      <p:italic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481" userDrawn="1">
          <p15:clr>
            <a:srgbClr val="A4A3A4"/>
          </p15:clr>
        </p15:guide>
        <p15:guide id="2" pos="113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4F4F"/>
    <a:srgbClr val="CBE4DE"/>
    <a:srgbClr val="F4FAF9"/>
    <a:srgbClr val="2C3333"/>
    <a:srgbClr val="DBE5E5"/>
    <a:srgbClr val="00336A"/>
    <a:srgbClr val="EDF2F2"/>
    <a:srgbClr val="002854"/>
    <a:srgbClr val="333F50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89" autoAdjust="0"/>
    <p:restoredTop sz="96400" autoAdjust="0"/>
  </p:normalViewPr>
  <p:slideViewPr>
    <p:cSldViewPr snapToGrid="0" showGuides="1">
      <p:cViewPr>
        <p:scale>
          <a:sx n="25" d="100"/>
          <a:sy n="25" d="100"/>
        </p:scale>
        <p:origin x="2322" y="78"/>
      </p:cViewPr>
      <p:guideLst>
        <p:guide orient="horz" pos="19481"/>
        <p:guide pos="113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80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1"/>
            <a:ext cx="2946400" cy="4980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3CB5DC-FE6D-41AE-AB88-3D116122E932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03425" y="1241425"/>
            <a:ext cx="2790825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7362"/>
            <a:ext cx="5438775" cy="39106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219"/>
            <a:ext cx="2946400" cy="4980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30219"/>
            <a:ext cx="2946400" cy="4980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D5E9DE-9A17-4DC5-B0EF-A071BB3E201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48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847850" y="744538"/>
            <a:ext cx="31019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AF1BA-83F7-49C4-9800-D297FEFDF4BF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523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81" y="7070108"/>
            <a:ext cx="30599777" cy="15040222"/>
          </a:xfrm>
        </p:spPr>
        <p:txBody>
          <a:bodyPr anchor="b"/>
          <a:lstStyle>
            <a:lvl1pPr algn="ctr">
              <a:defRPr sz="23622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9967" y="22690338"/>
            <a:ext cx="26999804" cy="10430151"/>
          </a:xfrm>
        </p:spPr>
        <p:txBody>
          <a:bodyPr/>
          <a:lstStyle>
            <a:lvl1pPr marL="0" indent="0" algn="ctr">
              <a:buNone/>
              <a:defRPr sz="9449"/>
            </a:lvl1pPr>
            <a:lvl2pPr marL="1799996" indent="0" algn="ctr">
              <a:buNone/>
              <a:defRPr sz="7874"/>
            </a:lvl2pPr>
            <a:lvl3pPr marL="3599993" indent="0" algn="ctr">
              <a:buNone/>
              <a:defRPr sz="7087"/>
            </a:lvl3pPr>
            <a:lvl4pPr marL="5399989" indent="0" algn="ctr">
              <a:buNone/>
              <a:defRPr sz="6299"/>
            </a:lvl4pPr>
            <a:lvl5pPr marL="7199986" indent="0" algn="ctr">
              <a:buNone/>
              <a:defRPr sz="6299"/>
            </a:lvl5pPr>
            <a:lvl6pPr marL="8999982" indent="0" algn="ctr">
              <a:buNone/>
              <a:defRPr sz="6299"/>
            </a:lvl6pPr>
            <a:lvl7pPr marL="10799978" indent="0" algn="ctr">
              <a:buNone/>
              <a:defRPr sz="6299"/>
            </a:lvl7pPr>
            <a:lvl8pPr marL="12599975" indent="0" algn="ctr">
              <a:buNone/>
              <a:defRPr sz="6299"/>
            </a:lvl8pPr>
            <a:lvl9pPr marL="14399971" indent="0" algn="ctr">
              <a:buNone/>
              <a:defRPr sz="6299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275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3963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2314" y="2300034"/>
            <a:ext cx="7762444" cy="366105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4984" y="2300034"/>
            <a:ext cx="22837334" cy="366105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1163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087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234" y="10770172"/>
            <a:ext cx="31049774" cy="17970262"/>
          </a:xfrm>
        </p:spPr>
        <p:txBody>
          <a:bodyPr anchor="b"/>
          <a:lstStyle>
            <a:lvl1pPr>
              <a:defRPr sz="23622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234" y="28910440"/>
            <a:ext cx="31049774" cy="9450136"/>
          </a:xfrm>
        </p:spPr>
        <p:txBody>
          <a:bodyPr/>
          <a:lstStyle>
            <a:lvl1pPr marL="0" indent="0">
              <a:buNone/>
              <a:defRPr sz="9449">
                <a:solidFill>
                  <a:schemeClr val="tx1"/>
                </a:solidFill>
              </a:defRPr>
            </a:lvl1pPr>
            <a:lvl2pPr marL="1799996" indent="0">
              <a:buNone/>
              <a:defRPr sz="7874">
                <a:solidFill>
                  <a:schemeClr val="tx1">
                    <a:tint val="75000"/>
                  </a:schemeClr>
                </a:solidFill>
              </a:defRPr>
            </a:lvl2pPr>
            <a:lvl3pPr marL="3599993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3pPr>
            <a:lvl4pPr marL="5399989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4pPr>
            <a:lvl5pPr marL="7199986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5pPr>
            <a:lvl6pPr marL="8999982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6pPr>
            <a:lvl7pPr marL="10799978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7pPr>
            <a:lvl8pPr marL="12599975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8pPr>
            <a:lvl9pPr marL="14399971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094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4982" y="11500170"/>
            <a:ext cx="15299889" cy="2741040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4867" y="11500170"/>
            <a:ext cx="15299889" cy="2741040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71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300044"/>
            <a:ext cx="31049774" cy="835012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675" y="10590160"/>
            <a:ext cx="15229574" cy="5190073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9675" y="15780233"/>
            <a:ext cx="15229574" cy="2321034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4869" y="10590160"/>
            <a:ext cx="15304578" cy="5190073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4869" y="15780233"/>
            <a:ext cx="15304578" cy="2321034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9975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287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841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880042"/>
            <a:ext cx="11610853" cy="1008014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4578" y="6220102"/>
            <a:ext cx="18224867" cy="30700453"/>
          </a:xfrm>
        </p:spPr>
        <p:txBody>
          <a:bodyPr/>
          <a:lstStyle>
            <a:lvl1pPr>
              <a:defRPr sz="12598"/>
            </a:lvl1pPr>
            <a:lvl2pPr>
              <a:defRPr sz="11024"/>
            </a:lvl2pPr>
            <a:lvl3pPr>
              <a:defRPr sz="9449"/>
            </a:lvl3pPr>
            <a:lvl4pPr>
              <a:defRPr sz="7874"/>
            </a:lvl4pPr>
            <a:lvl5pPr>
              <a:defRPr sz="7874"/>
            </a:lvl5pPr>
            <a:lvl6pPr>
              <a:defRPr sz="7874"/>
            </a:lvl6pPr>
            <a:lvl7pPr>
              <a:defRPr sz="7874"/>
            </a:lvl7pPr>
            <a:lvl8pPr>
              <a:defRPr sz="7874"/>
            </a:lvl8pPr>
            <a:lvl9pPr>
              <a:defRPr sz="7874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2960191"/>
            <a:ext cx="11610853" cy="24010358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464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880042"/>
            <a:ext cx="11610853" cy="1008014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4578" y="6220102"/>
            <a:ext cx="18224867" cy="30700453"/>
          </a:xfrm>
        </p:spPr>
        <p:txBody>
          <a:bodyPr anchor="t"/>
          <a:lstStyle>
            <a:lvl1pPr marL="0" indent="0">
              <a:buNone/>
              <a:defRPr sz="12598"/>
            </a:lvl1pPr>
            <a:lvl2pPr marL="1799996" indent="0">
              <a:buNone/>
              <a:defRPr sz="11024"/>
            </a:lvl2pPr>
            <a:lvl3pPr marL="3599993" indent="0">
              <a:buNone/>
              <a:defRPr sz="9449"/>
            </a:lvl3pPr>
            <a:lvl4pPr marL="5399989" indent="0">
              <a:buNone/>
              <a:defRPr sz="7874"/>
            </a:lvl4pPr>
            <a:lvl5pPr marL="7199986" indent="0">
              <a:buNone/>
              <a:defRPr sz="7874"/>
            </a:lvl5pPr>
            <a:lvl6pPr marL="8999982" indent="0">
              <a:buNone/>
              <a:defRPr sz="7874"/>
            </a:lvl6pPr>
            <a:lvl7pPr marL="10799978" indent="0">
              <a:buNone/>
              <a:defRPr sz="7874"/>
            </a:lvl7pPr>
            <a:lvl8pPr marL="12599975" indent="0">
              <a:buNone/>
              <a:defRPr sz="7874"/>
            </a:lvl8pPr>
            <a:lvl9pPr marL="14399971" indent="0">
              <a:buNone/>
              <a:defRPr sz="7874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2960191"/>
            <a:ext cx="11610853" cy="24010358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51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4982" y="2300044"/>
            <a:ext cx="31049774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4982" y="11500170"/>
            <a:ext cx="31049774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4982" y="40040601"/>
            <a:ext cx="8099941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DE3AA-791A-4454-83BC-785024B44FFC}" type="datetimeFigureOut">
              <a:rPr lang="ko-KR" altLang="en-US" smtClean="0"/>
              <a:pPr/>
              <a:t>2023-05-04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4913" y="40040601"/>
            <a:ext cx="12149912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4815" y="40040601"/>
            <a:ext cx="8099941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8ED67-9C04-4113-9FBC-A0EA21C2C7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8669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599993" rtl="0" eaLnBrk="1" latinLnBrk="1" hangingPunct="1">
        <a:lnSpc>
          <a:spcPct val="90000"/>
        </a:lnSpc>
        <a:spcBef>
          <a:spcPct val="0"/>
        </a:spcBef>
        <a:buNone/>
        <a:defRPr sz="173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9998" indent="-899998" algn="l" defTabSz="3599993" rtl="0" eaLnBrk="1" latinLnBrk="1" hangingPunct="1">
        <a:lnSpc>
          <a:spcPct val="90000"/>
        </a:lnSpc>
        <a:spcBef>
          <a:spcPts val="3937"/>
        </a:spcBef>
        <a:buFont typeface="Arial" panose="020B0604020202020204" pitchFamily="34" charset="0"/>
        <a:buChar char="•"/>
        <a:defRPr sz="11024" kern="1200">
          <a:solidFill>
            <a:schemeClr val="tx1"/>
          </a:solidFill>
          <a:latin typeface="+mn-lt"/>
          <a:ea typeface="+mn-ea"/>
          <a:cs typeface="+mn-cs"/>
        </a:defRPr>
      </a:lvl1pPr>
      <a:lvl2pPr marL="2699995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9449" kern="1200">
          <a:solidFill>
            <a:schemeClr val="tx1"/>
          </a:solidFill>
          <a:latin typeface="+mn-lt"/>
          <a:ea typeface="+mn-ea"/>
          <a:cs typeface="+mn-cs"/>
        </a:defRPr>
      </a:lvl2pPr>
      <a:lvl3pPr marL="4499991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874" kern="1200">
          <a:solidFill>
            <a:schemeClr val="tx1"/>
          </a:solidFill>
          <a:latin typeface="+mn-lt"/>
          <a:ea typeface="+mn-ea"/>
          <a:cs typeface="+mn-cs"/>
        </a:defRPr>
      </a:lvl3pPr>
      <a:lvl4pPr marL="6299987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8099984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9899980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1699977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3499973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5299969" indent="-899998" algn="l" defTabSz="3599993" rtl="0" eaLnBrk="1" latinLnBrk="1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1pPr>
      <a:lvl2pPr marL="1799996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2pPr>
      <a:lvl3pPr marL="3599993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399989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7199986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8999982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0799978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2599975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4399971" algn="l" defTabSz="3599993" rtl="0" eaLnBrk="1" latinLnBrk="1" hangingPunct="1">
        <a:defRPr sz="70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모서리가 둥근 직사각형 233"/>
          <p:cNvSpPr/>
          <p:nvPr/>
        </p:nvSpPr>
        <p:spPr>
          <a:xfrm>
            <a:off x="-90000" y="7105731"/>
            <a:ext cx="36145332" cy="36094906"/>
          </a:xfrm>
          <a:prstGeom prst="roundRect">
            <a:avLst>
              <a:gd name="adj" fmla="val 714"/>
            </a:avLst>
          </a:prstGeom>
          <a:solidFill>
            <a:srgbClr val="F4FA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0" y="2261521"/>
            <a:ext cx="359997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320065" latinLnBrk="1">
              <a:lnSpc>
                <a:spcPct val="200000"/>
              </a:lnSpc>
              <a:defRPr/>
            </a:pPr>
            <a:r>
              <a:rPr lang="en-US" altLang="ko-KR" sz="6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Domain generalization framework for building environmentally robust defect detection </a:t>
            </a:r>
            <a:r>
              <a:rPr lang="en-US" altLang="ko-KR" sz="66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model </a:t>
            </a:r>
            <a:endParaRPr lang="en-US" altLang="ko-KR" sz="6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algn="ctr" defTabSz="4320065" latinLnBrk="1">
              <a:defRPr/>
            </a:pPr>
            <a:r>
              <a:rPr lang="ko-KR" altLang="en-US" sz="72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이성호</a:t>
            </a:r>
            <a:r>
              <a:rPr lang="en-US" altLang="ko-KR" sz="7200" b="1" baseline="30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r>
              <a:rPr lang="en-US" altLang="ko-KR" sz="72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72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심재웅</a:t>
            </a:r>
            <a:r>
              <a:rPr lang="en-US" altLang="ko-KR" sz="7200" b="1" baseline="30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*</a:t>
            </a:r>
            <a:r>
              <a:rPr lang="en-US" altLang="ko-KR" sz="72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ko-KR" altLang="en-US" sz="7200" b="1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서울과학기술대학교일반대학원</a:t>
            </a:r>
            <a:r>
              <a:rPr lang="ko-KR" altLang="en-US" sz="72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데이터사이언스학과</a:t>
            </a:r>
            <a:r>
              <a:rPr lang="en-US" altLang="ko-KR" sz="7200" b="1" baseline="30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r>
              <a:rPr lang="en-US" altLang="ko-KR" sz="7200" b="1" baseline="30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,*</a:t>
            </a:r>
            <a:endParaRPr lang="en-US" altLang="ko-KR" sz="7200" b="1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algn="ctr" defTabSz="4320065" latinLnBrk="1">
              <a:defRPr/>
            </a:pPr>
            <a:r>
              <a:rPr lang="en-US" altLang="ko-KR" sz="60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sean0310@seoultech.ac.kr</a:t>
            </a:r>
            <a:r>
              <a:rPr lang="en-US" altLang="ko-KR" sz="6000" b="1" baseline="30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</a:t>
            </a:r>
            <a:r>
              <a:rPr lang="en-US" altLang="ko-KR" sz="60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, </a:t>
            </a:r>
            <a:r>
              <a:rPr lang="en-US" altLang="ko-KR" sz="60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jaewoong@seoultech.ac.kr</a:t>
            </a:r>
            <a:r>
              <a:rPr lang="en-US" altLang="ko-KR" sz="6000" b="1" baseline="30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*</a:t>
            </a:r>
            <a:endParaRPr lang="en-US" altLang="ko-KR" sz="6000" b="1" baseline="30000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27" name="Rectangle 1"/>
          <p:cNvSpPr>
            <a:spLocks noChangeArrowheads="1"/>
          </p:cNvSpPr>
          <p:nvPr/>
        </p:nvSpPr>
        <p:spPr bwMode="auto">
          <a:xfrm>
            <a:off x="-1" y="46286"/>
            <a:ext cx="35879313" cy="3174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noAutofit/>
          </a:bodyPr>
          <a:lstStyle/>
          <a:p>
            <a:pPr algn="ctr" defTabSz="914300" latinLnBrk="1">
              <a:lnSpc>
                <a:spcPct val="110000"/>
              </a:lnSpc>
              <a:defRPr/>
            </a:pPr>
            <a:r>
              <a:rPr kumimoji="1" lang="ko-KR" altLang="en-US" sz="96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  <a:cs typeface="굴림" pitchFamily="50" charset="-127"/>
              </a:rPr>
              <a:t>환경 변화에 강건한 불량 탐지 모델 구축을 </a:t>
            </a:r>
            <a:r>
              <a:rPr kumimoji="1" lang="ko-KR" altLang="en-US" sz="96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  <a:cs typeface="굴림" pitchFamily="50" charset="-127"/>
              </a:rPr>
              <a:t>위한</a:t>
            </a:r>
            <a:endParaRPr kumimoji="1" lang="en-US" altLang="ko-KR" sz="9600" b="1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  <a:cs typeface="굴림" pitchFamily="50" charset="-127"/>
            </a:endParaRPr>
          </a:p>
          <a:p>
            <a:pPr algn="ctr" defTabSz="914300" latinLnBrk="1">
              <a:lnSpc>
                <a:spcPct val="110000"/>
              </a:lnSpc>
              <a:defRPr/>
            </a:pPr>
            <a:r>
              <a:rPr kumimoji="1" lang="ko-KR" altLang="en-US" sz="96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  <a:cs typeface="굴림" pitchFamily="50" charset="-127"/>
              </a:rPr>
              <a:t>도메인 일반화 프레임워크</a:t>
            </a:r>
            <a:endParaRPr kumimoji="1" lang="en-US" altLang="ko-KR" sz="9600" b="1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  <a:cs typeface="굴림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43400" y="23610392"/>
            <a:ext cx="184672" cy="369298"/>
          </a:xfrm>
          <a:prstGeom prst="rect">
            <a:avLst/>
          </a:prstGeom>
          <a:noFill/>
        </p:spPr>
        <p:txBody>
          <a:bodyPr wrap="none" lIns="91411" tIns="45703" rIns="91411" bIns="45703" rtlCol="0">
            <a:spAutoFit/>
          </a:bodyPr>
          <a:lstStyle/>
          <a:p>
            <a:endParaRPr lang="ko-KR" altLang="en-US" dirty="0">
              <a:latin typeface="+mn-ea"/>
            </a:endParaRPr>
          </a:p>
        </p:txBody>
      </p:sp>
      <p:sp>
        <p:nvSpPr>
          <p:cNvPr id="20" name="양쪽 모서리가 둥근 사각형 19"/>
          <p:cNvSpPr/>
          <p:nvPr/>
        </p:nvSpPr>
        <p:spPr>
          <a:xfrm>
            <a:off x="-2" y="7105731"/>
            <a:ext cx="14564937" cy="86400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>
                <a:solidFill>
                  <a:schemeClr val="bg1"/>
                </a:solidFill>
                <a:latin typeface="+mn-ea"/>
              </a:rPr>
              <a:t>연구 배경 및 문제 상황</a:t>
            </a:r>
            <a:endParaRPr lang="ko-KR" altLang="en-US" sz="4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양쪽 모서리가 둥근 사각형 20"/>
          <p:cNvSpPr/>
          <p:nvPr/>
        </p:nvSpPr>
        <p:spPr>
          <a:xfrm>
            <a:off x="14784761" y="7105731"/>
            <a:ext cx="21244471" cy="86400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err="1">
                <a:solidFill>
                  <a:schemeClr val="bg1"/>
                </a:solidFill>
                <a:latin typeface="+mn-ea"/>
              </a:rPr>
              <a:t>데이터셋</a:t>
            </a:r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 설명 및 실험 세부 사항</a:t>
            </a:r>
          </a:p>
        </p:txBody>
      </p:sp>
      <p:sp>
        <p:nvSpPr>
          <p:cNvPr id="22" name="양쪽 모서리가 둥근 사각형 21"/>
          <p:cNvSpPr/>
          <p:nvPr/>
        </p:nvSpPr>
        <p:spPr>
          <a:xfrm>
            <a:off x="-29497" y="22317468"/>
            <a:ext cx="14594432" cy="86400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>
                <a:solidFill>
                  <a:schemeClr val="bg1"/>
                </a:solidFill>
                <a:latin typeface="+mn-ea"/>
              </a:rPr>
              <a:t>연구 목표 및 제안하는 프레임워크</a:t>
            </a:r>
            <a:endParaRPr lang="ko-KR" altLang="en-US" sz="4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46818" y="23460237"/>
            <a:ext cx="184672" cy="369298"/>
          </a:xfrm>
          <a:prstGeom prst="rect">
            <a:avLst/>
          </a:prstGeom>
          <a:noFill/>
        </p:spPr>
        <p:txBody>
          <a:bodyPr wrap="none" lIns="91411" tIns="45703" rIns="91411" bIns="45703" rtlCol="0">
            <a:spAutoFit/>
          </a:bodyPr>
          <a:lstStyle/>
          <a:p>
            <a:endParaRPr lang="ko-KR" altLang="en-US" dirty="0">
              <a:latin typeface="+mn-ea"/>
            </a:endParaRPr>
          </a:p>
        </p:txBody>
      </p:sp>
      <p:sp>
        <p:nvSpPr>
          <p:cNvPr id="24" name="순서도: 처리 23"/>
          <p:cNvSpPr/>
          <p:nvPr/>
        </p:nvSpPr>
        <p:spPr>
          <a:xfrm>
            <a:off x="-29498" y="8001107"/>
            <a:ext cx="14562898" cy="14182897"/>
          </a:xfrm>
          <a:prstGeom prst="flowChartProcess">
            <a:avLst/>
          </a:prstGeom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 lvl="1" algn="just">
              <a:lnSpc>
                <a:spcPct val="150000"/>
              </a:lnSpc>
            </a:pP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31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20000"/>
              </a:lnSpc>
            </a:pPr>
            <a:endParaRPr lang="en-US" altLang="ko-KR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3100" b="1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31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500" b="1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3100" b="1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문제 상황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촬영 환경 문제 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각 라인에서 불량 검출을 위해 촬영하는 환경은 미세하게 다름</a:t>
            </a: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altLang="ko-KR" sz="15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비용 문제 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각 라인의 환경을 머신 비전이 알기 위해선 각 생산 </a:t>
            </a:r>
            <a:r>
              <a:rPr lang="ko-KR" altLang="en-US" sz="3100" dirty="0" err="1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라인마다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데이터를 수집하고 </a:t>
            </a:r>
            <a:r>
              <a:rPr lang="ko-KR" altLang="en-US" sz="3100" dirty="0" err="1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라벨링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해야 하지만 그러기에는 너무 많은 비용 발생</a:t>
            </a: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/>
            <a:r>
              <a:rPr lang="en-US" altLang="ko-KR" sz="15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도메인 이동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(Domain Shift)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문제 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제조사들은 비용을 줄이기 위해 새롭게 증설된 라인에 기존의 불량 탐지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모델을 그대로 사용하는데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모델이 학습한 데이터 분포가 테스트 데이터의 분포와  다르게 변한 도메인 이동이 발생하여 성능 저하 발생</a:t>
            </a:r>
            <a:r>
              <a:rPr lang="en-US" altLang="ko-KR" sz="3100" baseline="30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[4]</a:t>
            </a:r>
          </a:p>
          <a:p>
            <a:pPr lvl="1" algn="just"/>
            <a:r>
              <a:rPr lang="ko-KR" altLang="en-US" sz="15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endParaRPr lang="en-US" altLang="ko-KR" sz="15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해결 방법 문제 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이동 문제를 완화하기 위해 도메인 일반화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(Domain Generalization)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방법을 사용하는데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일반적으로 학습에 사용하는 도메인이 하나인 경우는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(Single-Source Domain Generalization)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도메인이 여러 개인 경우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(Multi-source Domain Generalization)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보다 성능이 좋지 않음</a:t>
            </a:r>
            <a:r>
              <a:rPr lang="en-US" altLang="ko-KR" sz="3100" baseline="300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[5]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>
              <a:lnSpc>
                <a:spcPct val="150000"/>
              </a:lnSpc>
            </a:pPr>
            <a:endParaRPr lang="en-US" altLang="ko-KR" sz="16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순서도: 처리 24"/>
          <p:cNvSpPr/>
          <p:nvPr/>
        </p:nvSpPr>
        <p:spPr>
          <a:xfrm>
            <a:off x="14867594" y="40225368"/>
            <a:ext cx="21118471" cy="2718931"/>
          </a:xfrm>
          <a:prstGeom prst="flowChartProcess">
            <a:avLst/>
          </a:prstGeom>
          <a:solidFill>
            <a:schemeClr val="bg1"/>
          </a:solidFill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 algn="just">
              <a:lnSpc>
                <a:spcPct val="150000"/>
              </a:lnSpc>
            </a:pPr>
            <a:r>
              <a:rPr lang="ko-KR" altLang="en-US" sz="32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추후 연구</a:t>
            </a: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생성 모델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: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이미지 생성 모델을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이용해 보다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정교하고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다양한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가상 소스 도메인 인스턴스 생성</a:t>
            </a: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endParaRPr lang="en-US" altLang="ko-KR" sz="15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VLP Model &amp; Prompt Engineering : Few-shot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및 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Zero-shot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우수한 성능을 보이는 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VLP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모델에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가상 도메인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및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클래스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정보를 프롬프트로 제공하여 보다 강건한 불량 검출 모델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학습</a:t>
            </a:r>
            <a:endParaRPr lang="en-US" altLang="ko-KR" sz="31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94DB4FC-C7DA-4495-8151-FEE2282E5C31}"/>
              </a:ext>
            </a:extLst>
          </p:cNvPr>
          <p:cNvSpPr/>
          <p:nvPr/>
        </p:nvSpPr>
        <p:spPr>
          <a:xfrm>
            <a:off x="15380798" y="19510603"/>
            <a:ext cx="216000" cy="216000"/>
          </a:xfrm>
          <a:prstGeom prst="ellipse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800" dirty="0">
              <a:latin typeface="+mn-ea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D75F29A-1B4E-42D6-9CBC-05CAEE6D819C}"/>
              </a:ext>
            </a:extLst>
          </p:cNvPr>
          <p:cNvSpPr/>
          <p:nvPr/>
        </p:nvSpPr>
        <p:spPr>
          <a:xfrm>
            <a:off x="29871077" y="23331004"/>
            <a:ext cx="216000" cy="216000"/>
          </a:xfrm>
          <a:prstGeom prst="ellipse">
            <a:avLst/>
          </a:prstGeom>
          <a:solidFill>
            <a:srgbClr val="DBE5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800" dirty="0">
              <a:latin typeface="+mn-ea"/>
            </a:endParaRPr>
          </a:p>
        </p:txBody>
      </p:sp>
      <p:sp>
        <p:nvSpPr>
          <p:cNvPr id="29" name="순서도: 처리 28"/>
          <p:cNvSpPr/>
          <p:nvPr/>
        </p:nvSpPr>
        <p:spPr>
          <a:xfrm>
            <a:off x="14784761" y="25235186"/>
            <a:ext cx="21244470" cy="14101464"/>
          </a:xfrm>
          <a:prstGeom prst="flowChartProcess">
            <a:avLst/>
          </a:prstGeom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endParaRPr lang="en-US" altLang="ko-KR" sz="3400" dirty="0">
              <a:latin typeface="+mn-ea"/>
            </a:endParaRPr>
          </a:p>
        </p:txBody>
      </p:sp>
      <p:sp>
        <p:nvSpPr>
          <p:cNvPr id="38" name="순서도: 처리 37"/>
          <p:cNvSpPr/>
          <p:nvPr/>
        </p:nvSpPr>
        <p:spPr>
          <a:xfrm>
            <a:off x="14784760" y="7924613"/>
            <a:ext cx="21244471" cy="16347505"/>
          </a:xfrm>
          <a:prstGeom prst="flowChartProcess">
            <a:avLst/>
          </a:prstGeom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endParaRPr lang="en-US" altLang="ko-KR" sz="3400" dirty="0">
              <a:latin typeface="+mn-ea"/>
            </a:endParaRPr>
          </a:p>
        </p:txBody>
      </p:sp>
      <p:sp>
        <p:nvSpPr>
          <p:cNvPr id="31" name="순서도: 처리 30"/>
          <p:cNvSpPr/>
          <p:nvPr/>
        </p:nvSpPr>
        <p:spPr>
          <a:xfrm>
            <a:off x="0" y="23134542"/>
            <a:ext cx="14564935" cy="16036368"/>
          </a:xfrm>
          <a:prstGeom prst="flowChartProcess">
            <a:avLst/>
          </a:prstGeom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 algn="just">
              <a:lnSpc>
                <a:spcPct val="120000"/>
              </a:lnSpc>
            </a:pPr>
            <a:endParaRPr lang="en-US" altLang="ko-KR" sz="3400" dirty="0">
              <a:latin typeface="+mn-ea"/>
            </a:endParaRPr>
          </a:p>
          <a:p>
            <a:pPr algn="just">
              <a:lnSpc>
                <a:spcPct val="120000"/>
              </a:lnSpc>
            </a:pPr>
            <a:endParaRPr lang="en-US" altLang="ko-KR" sz="3400" dirty="0">
              <a:latin typeface="+mn-ea"/>
            </a:endParaRPr>
          </a:p>
        </p:txBody>
      </p:sp>
      <p:graphicFrame>
        <p:nvGraphicFramePr>
          <p:cNvPr id="60" name="표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597368"/>
              </p:ext>
            </p:extLst>
          </p:nvPr>
        </p:nvGraphicFramePr>
        <p:xfrm>
          <a:off x="26514005" y="12862355"/>
          <a:ext cx="4359633" cy="1456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397">
                  <a:extLst>
                    <a:ext uri="{9D8B030D-6E8A-4147-A177-3AD203B41FA5}">
                      <a16:colId xmlns:a16="http://schemas.microsoft.com/office/drawing/2014/main" val="1081503673"/>
                    </a:ext>
                  </a:extLst>
                </a:gridCol>
                <a:gridCol w="3339236">
                  <a:extLst>
                    <a:ext uri="{9D8B030D-6E8A-4147-A177-3AD203B41FA5}">
                      <a16:colId xmlns:a16="http://schemas.microsoft.com/office/drawing/2014/main" val="1166959216"/>
                    </a:ext>
                  </a:extLst>
                </a:gridCol>
              </a:tblGrid>
              <a:tr h="24267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Defect Meaning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099562"/>
                  </a:ext>
                </a:extLst>
              </a:tr>
              <a:tr h="242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Dent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hollow on black surface </a:t>
                      </a: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650634"/>
                  </a:ext>
                </a:extLst>
              </a:tr>
              <a:tr h="242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Scratch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to scrape or dig on black surface by sharpness</a:t>
                      </a: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429580"/>
                  </a:ext>
                </a:extLst>
              </a:tr>
              <a:tr h="242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Pin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pin bent or deformed 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265221"/>
                  </a:ext>
                </a:extLst>
              </a:tr>
              <a:tr h="242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F.M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foreign materials in pin hole </a:t>
                      </a: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2208926"/>
                  </a:ext>
                </a:extLst>
              </a:tr>
              <a:tr h="242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Glue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something sticky on black surface</a:t>
                      </a:r>
                      <a:endParaRPr lang="ko-KR" altLang="en-US" sz="11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68065" marR="68065" marT="34033" marB="3403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54555"/>
                  </a:ext>
                </a:extLst>
              </a:tr>
            </a:tbl>
          </a:graphicData>
        </a:graphic>
      </p:graphicFrame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519974"/>
              </p:ext>
            </p:extLst>
          </p:nvPr>
        </p:nvGraphicFramePr>
        <p:xfrm>
          <a:off x="31146749" y="12936085"/>
          <a:ext cx="4714450" cy="1274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443">
                  <a:extLst>
                    <a:ext uri="{9D8B030D-6E8A-4147-A177-3AD203B41FA5}">
                      <a16:colId xmlns:a16="http://schemas.microsoft.com/office/drawing/2014/main" val="1081503673"/>
                    </a:ext>
                  </a:extLst>
                </a:gridCol>
                <a:gridCol w="3611007">
                  <a:extLst>
                    <a:ext uri="{9D8B030D-6E8A-4147-A177-3AD203B41FA5}">
                      <a16:colId xmlns:a16="http://schemas.microsoft.com/office/drawing/2014/main" val="1166959216"/>
                    </a:ext>
                  </a:extLst>
                </a:gridCol>
              </a:tblGrid>
              <a:tr h="25243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Environment Meaning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099562"/>
                  </a:ext>
                </a:extLst>
              </a:tr>
              <a:tr h="25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Lighting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Change in the environment caused by light</a:t>
                      </a: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650634"/>
                  </a:ext>
                </a:extLst>
              </a:tr>
              <a:tr h="25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Brightness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Variation according to lighting brightness</a:t>
                      </a: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429580"/>
                  </a:ext>
                </a:extLst>
              </a:tr>
              <a:tr h="25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 err="1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Cameraz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Changes due to camera focus shaking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265221"/>
                  </a:ext>
                </a:extLst>
              </a:tr>
              <a:tr h="252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Repeat</a:t>
                      </a:r>
                      <a:endParaRPr lang="ko-KR" altLang="en-US" sz="1200" kern="1200" baseline="0" dirty="0">
                        <a:solidFill>
                          <a:prstClr val="black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+mn-cs"/>
                      </a:endParaRP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baseline="0" dirty="0">
                          <a:solidFill>
                            <a:prstClr val="black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+mn-cs"/>
                        </a:rPr>
                        <a:t>Repeat in the same environment</a:t>
                      </a:r>
                    </a:p>
                  </a:txBody>
                  <a:tcPr marL="71941" marR="71941" marT="35971" marB="359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2208926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1284" y="15465703"/>
            <a:ext cx="9919813" cy="418377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6056" y="8171711"/>
            <a:ext cx="9360540" cy="351649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26324791" y="11711384"/>
            <a:ext cx="9554522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latin typeface="Malgun Gothic"/>
                <a:ea typeface="맑은 고딕"/>
              </a:rPr>
              <a:t>&lt;Figure </a:t>
            </a:r>
            <a:r>
              <a:rPr lang="en-US" altLang="ko-KR" sz="2400" dirty="0" smtClean="0">
                <a:latin typeface="Malgun Gothic"/>
                <a:ea typeface="맑은 고딕"/>
              </a:rPr>
              <a:t>4&gt;</a:t>
            </a:r>
            <a:r>
              <a:rPr lang="en-US" altLang="ko-KR" sz="2400" dirty="0">
                <a:latin typeface="Malgun Gothic"/>
                <a:ea typeface="맑은 고딕"/>
              </a:rPr>
              <a:t> </a:t>
            </a:r>
            <a:r>
              <a:rPr lang="ko-KR" altLang="en-US" sz="2400" dirty="0" smtClean="0">
                <a:latin typeface="Malgun Gothic"/>
                <a:ea typeface="맑은 고딕"/>
              </a:rPr>
              <a:t>제조 </a:t>
            </a:r>
            <a:r>
              <a:rPr lang="ko-KR" altLang="en-US" sz="2400" dirty="0" err="1" smtClean="0">
                <a:latin typeface="Malgun Gothic"/>
                <a:ea typeface="맑은 고딕"/>
              </a:rPr>
              <a:t>데이터셋</a:t>
            </a:r>
            <a:r>
              <a:rPr lang="ko-KR" altLang="en-US" sz="2400" dirty="0" smtClean="0">
                <a:latin typeface="Malgun Gothic"/>
                <a:ea typeface="맑은 고딕"/>
              </a:rPr>
              <a:t> 샘플 </a:t>
            </a:r>
            <a:r>
              <a:rPr lang="en-US" altLang="ko-KR" sz="2400" dirty="0" smtClean="0">
                <a:latin typeface="Malgun Gothic"/>
                <a:ea typeface="맑은 고딕"/>
              </a:rPr>
              <a:t>– </a:t>
            </a:r>
            <a:r>
              <a:rPr lang="ko-KR" altLang="en-US" sz="2400" dirty="0" smtClean="0">
                <a:latin typeface="Malgun Gothic"/>
                <a:ea typeface="맑은 고딕"/>
              </a:rPr>
              <a:t>클래스 기준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891507" y="7967620"/>
            <a:ext cx="11605964" cy="1530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ko-KR" altLang="en-US" sz="3100" b="1" dirty="0" err="1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데이터셋</a:t>
            </a:r>
            <a:r>
              <a:rPr lang="ko-KR" altLang="en-US" sz="31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설명</a:t>
            </a:r>
            <a:endParaRPr lang="en-US" altLang="ko-KR" sz="31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실험 </a:t>
            </a:r>
            <a:r>
              <a:rPr lang="ko-KR" altLang="en-US" sz="3100" dirty="0" err="1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데이터셋은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국내 제조 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AI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회사에서 제작한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D-SUB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커넥터에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관련된 제조 데이터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셋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클래스 정보 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데이터셋의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클래스는 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6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정상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+ 5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개의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결함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존재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정보 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4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종류의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환경에 따라 관측된 이미지로 구성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/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각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환경의 변화하는 단계는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5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단계로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구성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/>
            <a:endParaRPr lang="ko-KR" altLang="en-US" sz="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Default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 표기된 단계는 모두 동일한 초기 기본 환경  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26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※</a:t>
            </a:r>
            <a:r>
              <a:rPr lang="ko-KR" altLang="en-US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총 </a:t>
            </a:r>
            <a:r>
              <a:rPr lang="en-US" altLang="ko-KR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13</a:t>
            </a:r>
            <a:r>
              <a:rPr lang="ko-KR" altLang="en-US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개의 도메인</a:t>
            </a:r>
            <a:r>
              <a:rPr lang="en-US" altLang="ko-KR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(default + Lighting, Brightness, </a:t>
            </a:r>
            <a:r>
              <a:rPr lang="en-US" altLang="ko-KR" sz="2600" dirty="0" err="1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Cameraz</a:t>
            </a:r>
            <a:r>
              <a:rPr lang="en-US" altLang="ko-KR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마다 </a:t>
            </a:r>
            <a:r>
              <a:rPr lang="en-US" altLang="ko-KR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</a:t>
            </a:r>
            <a:r>
              <a:rPr lang="ko-KR" altLang="en-US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</a:t>
            </a:r>
            <a:r>
              <a:rPr lang="en-US" altLang="ko-KR" sz="26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 </a:t>
            </a:r>
            <a:r>
              <a:rPr lang="ko-KR" altLang="en-US" sz="26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존재</a:t>
            </a:r>
            <a:endParaRPr lang="en-US" altLang="ko-KR" sz="34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 algn="just"/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 algn="just">
              <a:lnSpc>
                <a:spcPct val="150000"/>
              </a:lnSpc>
            </a:pPr>
            <a:r>
              <a:rPr lang="ko-KR" altLang="en-US" sz="31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실험 세부 사항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이미지 증강 방법 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제조 현장에서 자주 발생하는 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종류의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노이즈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흔들림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초점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산란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조도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모방하여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4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개의 가상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생성</a:t>
            </a:r>
            <a:endParaRPr lang="en-US" altLang="ko-KR" sz="31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비교 방법론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단순 모델 훈련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아무런 증강 기법을 사용하지 않고 훈련 데이터만을 이용해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ResNet50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학습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endParaRPr lang="ko-KR" altLang="en-US" sz="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오프라인 증강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이미지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오프라인 증강 방법을 사용해 이미지를 사전에 변한 뒤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ResNet50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학습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endParaRPr lang="ko-KR" altLang="en-US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온라인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증강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이미지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증강 방법을 훈련 과정에서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batch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마다 다르게 적용하며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ResNet50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학습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endParaRPr lang="ko-KR" altLang="en-US" sz="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소스 도메인 일반화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소스 데이터만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사용해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소스 도메인 일반화 방법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적용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endParaRPr lang="ko-KR" altLang="en-US" sz="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71550" lvl="1" indent="-514350" algn="just">
              <a:buFont typeface="+mj-ea"/>
              <a:buAutoNum type="circleNumDbPlain"/>
            </a:pP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가상 도메인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제안하는 방법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 –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오프라인 데이터 증강 후 </a:t>
            </a:r>
            <a:r>
              <a:rPr lang="en-US" altLang="ko-KR" sz="28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DomainBed</a:t>
            </a:r>
            <a:r>
              <a:rPr lang="en-US" altLang="ko-KR" sz="2800" baseline="300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[6]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에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존재하는 다중 소스 도메인 일반화 방법 적용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모델 </a:t>
            </a:r>
            <a:r>
              <a:rPr lang="ko-KR" altLang="en-US" sz="31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하이퍼파라미터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Optimizer :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SGD(learning rate=0.01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 &amp;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Cosine-annealing</a:t>
            </a: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Backbone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Network :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Resnet-50</a:t>
            </a: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그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외 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en-US" altLang="ko-KR" sz="28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DomainBed</a:t>
            </a:r>
            <a:r>
              <a:rPr lang="en-US" altLang="ko-KR" sz="2800" baseline="300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[2]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내 기본 세팅</a:t>
            </a: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lnSpc>
                <a:spcPct val="120000"/>
              </a:lnSpc>
              <a:buFont typeface="Wingdings" panose="05000000000000000000" pitchFamily="2" charset="2"/>
              <a:buChar char="§"/>
            </a:pP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99" name="Picture 4">
            <a:extLst>
              <a:ext uri="{FF2B5EF4-FFF2-40B4-BE49-F238E27FC236}">
                <a16:creationId xmlns:a16="http://schemas.microsoft.com/office/drawing/2014/main" id="{D0F03566-B088-5F27-B4C6-D032699D3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423" y="8964922"/>
            <a:ext cx="4831094" cy="2806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3623064" y="12090331"/>
            <a:ext cx="14417286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&lt;Figure 1&gt; </a:t>
            </a:r>
            <a:r>
              <a:rPr lang="ko-KR" altLang="en-US" sz="2400" dirty="0" smtClean="0">
                <a:latin typeface="Malgun Gothic"/>
                <a:ea typeface="맑은 고딕"/>
              </a:rPr>
              <a:t>전통적 비전 검사와 </a:t>
            </a:r>
            <a:r>
              <a:rPr lang="en-US" altLang="ko-KR" sz="2400" dirty="0" smtClean="0">
                <a:latin typeface="Malgun Gothic"/>
                <a:ea typeface="맑은 고딕"/>
              </a:rPr>
              <a:t>AI </a:t>
            </a:r>
            <a:r>
              <a:rPr lang="ko-KR" altLang="en-US" sz="2400" dirty="0" smtClean="0">
                <a:latin typeface="Malgun Gothic"/>
                <a:ea typeface="맑은 고딕"/>
              </a:rPr>
              <a:t>비전 검사 비교</a:t>
            </a:r>
            <a:r>
              <a:rPr lang="en-US" altLang="ko-KR" sz="2400" baseline="30000" dirty="0" smtClean="0">
                <a:latin typeface="Malgun Gothic"/>
                <a:ea typeface="맑은 고딕"/>
              </a:rPr>
              <a:t>[3]</a:t>
            </a:r>
            <a:endParaRPr lang="ko-KR" altLang="en-US" sz="2400" baseline="30000" dirty="0">
              <a:latin typeface="Malgun Gothic"/>
              <a:ea typeface="Malgun Goth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8993" y="30899415"/>
            <a:ext cx="14325663" cy="8271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1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연구 목표 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제조 현장에서 관측된 단일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환경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도메인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인스턴스를 활용해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다양한 환경에서 강건한 성능을 지닌 불량 검출 머신 비전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개발</a:t>
            </a:r>
            <a:endParaRPr lang="en-US" altLang="ko-KR" sz="3100" b="1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31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3100" b="1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제안하는 프레임워크</a:t>
            </a:r>
            <a:endParaRPr lang="ko-KR" altLang="en-US" sz="31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단일 소스 도메인 문제 상황을 오프라인 도메인 증강을 통해 다중 소스 도메인으로 바꾸는 프레임워크 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가상 도메인 증강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ko-KR" sz="3200" dirty="0">
                <a:latin typeface="Malgun Gothic"/>
                <a:ea typeface="맑은 고딕"/>
              </a:rPr>
              <a:t>Offline Augmentation for Virtual </a:t>
            </a:r>
            <a:r>
              <a:rPr lang="en-US" altLang="ko-KR" sz="3200" dirty="0" smtClean="0">
                <a:latin typeface="Malgun Gothic"/>
                <a:ea typeface="맑은 고딕"/>
              </a:rPr>
              <a:t>Domain)</a:t>
            </a:r>
            <a:r>
              <a:rPr lang="en-US" altLang="ko-KR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”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 제안</a:t>
            </a: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endParaRPr lang="en-US" altLang="ko-KR" sz="15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제안하는 프레임워크는 다음과 같은 절차를 가짐</a:t>
            </a:r>
            <a:endParaRPr lang="en-US" altLang="ko-KR" sz="3100" dirty="0" smtClean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r>
              <a:rPr lang="en-US" altLang="ko-KR" sz="28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N</a:t>
            </a:r>
            <a:r>
              <a:rPr lang="ko-KR" altLang="en-US" sz="28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개의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단순 이미지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증강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 선택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소스 도메인 인스턴스에 ①에서 선택한 증강 기법을 이용해 각각 오프라인 증강 수행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이때 적용한 증강 방법들은 각 하나의 가상 소스 도메인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(Virtual Source Domain)</a:t>
            </a:r>
            <a:r>
              <a:rPr lang="ko-KR" altLang="en-US" sz="2800" dirty="0" smtClean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으로 취급</a:t>
            </a:r>
            <a:endParaRPr lang="en-US" altLang="ko-KR" sz="2800" dirty="0" smtClean="0">
              <a:solidFill>
                <a:prstClr val="black"/>
              </a:solidFill>
              <a:latin typeface="맑은 고딕" panose="020F0502020204030204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만들어진 가상 소스 도메인 인스턴스들을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기존의 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소스 도메인 인스턴스와 합쳐 가상 다중 소스 도메인 </a:t>
            </a:r>
            <a:r>
              <a:rPr lang="ko-KR" altLang="en-US" sz="28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데이터셋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(Virtual Multi-Source Domain Dataset) </a:t>
            </a:r>
            <a:r>
              <a:rPr lang="ko-KR" altLang="en-US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생성 </a:t>
            </a:r>
            <a:endParaRPr lang="en-US" altLang="ko-KR" sz="2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endParaRPr lang="en-US" altLang="ko-KR" sz="8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428750" lvl="2" indent="-514350" algn="just">
              <a:buFont typeface="+mj-ea"/>
              <a:buAutoNum type="circleNumDbPlain"/>
            </a:pPr>
            <a:r>
              <a:rPr lang="ko-KR" altLang="en-US" sz="2800" dirty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가상 다중 소스 도메인 </a:t>
            </a:r>
            <a:r>
              <a:rPr lang="ko-KR" altLang="en-US" sz="2800" dirty="0" err="1" smtClean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데이터셋을</a:t>
            </a:r>
            <a:r>
              <a:rPr lang="ko-KR" altLang="en-US" sz="2800" dirty="0" smtClean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 </a:t>
            </a:r>
            <a:r>
              <a:rPr lang="ko-KR" altLang="en-US" sz="2800" dirty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이용해 다중 소스 도메인 </a:t>
            </a:r>
            <a:r>
              <a:rPr lang="ko-KR" altLang="en-US" sz="2800" dirty="0" smtClean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rPr>
              <a:t>일반화 방법 적용</a:t>
            </a:r>
            <a:endParaRPr lang="en-US" altLang="ko-KR" sz="2800" dirty="0">
              <a:solidFill>
                <a:prstClr val="black"/>
              </a:solidFill>
              <a:latin typeface="맑은 고딕" panose="020F0502020204030204"/>
              <a:ea typeface="Noto Sans KR" panose="020B05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73823" y="30365520"/>
            <a:ext cx="14417286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latin typeface="Malgun Gothic"/>
                <a:ea typeface="맑은 고딕"/>
              </a:rPr>
              <a:t>&lt;</a:t>
            </a:r>
            <a:r>
              <a:rPr lang="en-US" altLang="ko-KR" sz="2400" dirty="0" smtClean="0">
                <a:latin typeface="Malgun Gothic"/>
                <a:ea typeface="맑은 고딕"/>
              </a:rPr>
              <a:t>Figure 3&gt;</a:t>
            </a:r>
            <a:r>
              <a:rPr lang="en-US" altLang="ko-KR" sz="2400" dirty="0">
                <a:latin typeface="Malgun Gothic"/>
                <a:ea typeface="맑은 고딕"/>
              </a:rPr>
              <a:t> </a:t>
            </a:r>
            <a:r>
              <a:rPr lang="ko-KR" altLang="en-US" sz="2400" dirty="0" smtClean="0">
                <a:latin typeface="Malgun Gothic"/>
                <a:ea typeface="맑은 고딕"/>
              </a:rPr>
              <a:t>제안하는 프레임워크</a:t>
            </a:r>
            <a:r>
              <a:rPr lang="en-US" altLang="ko-KR" sz="2400" dirty="0">
                <a:latin typeface="Malgun Gothic"/>
                <a:ea typeface="맑은 고딕"/>
              </a:rPr>
              <a:t>(Offline Augmentation for Virtual Domain)</a:t>
            </a:r>
            <a:r>
              <a:rPr lang="ko-KR" altLang="en-US" sz="2400" dirty="0" smtClean="0">
                <a:latin typeface="Malgun Gothic"/>
                <a:ea typeface="맑은 고딕"/>
              </a:rPr>
              <a:t> 도식화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26431543" y="14576745"/>
            <a:ext cx="9554522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&lt;Table 1,2&gt;</a:t>
            </a:r>
            <a:r>
              <a:rPr lang="en-US" altLang="ko-KR" sz="2400" dirty="0">
                <a:latin typeface="Malgun Gothic"/>
                <a:ea typeface="맑은 고딕"/>
              </a:rPr>
              <a:t> </a:t>
            </a:r>
            <a:r>
              <a:rPr lang="ko-KR" altLang="en-US" sz="2400" dirty="0" smtClean="0">
                <a:latin typeface="Malgun Gothic"/>
                <a:ea typeface="맑은 고딕"/>
              </a:rPr>
              <a:t>제조 데이터의 클래스 및 촬영 환경 설명 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26274862" y="19679587"/>
            <a:ext cx="9554522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latin typeface="Malgun Gothic"/>
                <a:ea typeface="맑은 고딕"/>
              </a:rPr>
              <a:t>&lt;Figure </a:t>
            </a:r>
            <a:r>
              <a:rPr lang="en-US" altLang="ko-KR" sz="2400" dirty="0" smtClean="0">
                <a:latin typeface="Malgun Gothic"/>
                <a:ea typeface="맑은 고딕"/>
              </a:rPr>
              <a:t>5&gt;</a:t>
            </a:r>
            <a:r>
              <a:rPr lang="en-US" altLang="ko-KR" sz="2400" dirty="0">
                <a:latin typeface="Malgun Gothic"/>
                <a:ea typeface="맑은 고딕"/>
              </a:rPr>
              <a:t>  </a:t>
            </a:r>
            <a:r>
              <a:rPr lang="ko-KR" altLang="en-US" sz="2400" dirty="0">
                <a:latin typeface="Malgun Gothic"/>
                <a:ea typeface="맑은 고딕"/>
              </a:rPr>
              <a:t>제조 </a:t>
            </a:r>
            <a:r>
              <a:rPr lang="ko-KR" altLang="en-US" sz="2400" dirty="0" err="1">
                <a:latin typeface="Malgun Gothic"/>
                <a:ea typeface="맑은 고딕"/>
              </a:rPr>
              <a:t>데이터셋</a:t>
            </a:r>
            <a:r>
              <a:rPr lang="ko-KR" altLang="en-US" sz="2400" dirty="0">
                <a:latin typeface="Malgun Gothic"/>
                <a:ea typeface="맑은 고딕"/>
              </a:rPr>
              <a:t> 샘플 </a:t>
            </a:r>
            <a:r>
              <a:rPr lang="en-US" altLang="ko-KR" sz="2400" dirty="0">
                <a:latin typeface="Malgun Gothic"/>
                <a:ea typeface="맑은 고딕"/>
              </a:rPr>
              <a:t>– </a:t>
            </a:r>
            <a:r>
              <a:rPr lang="ko-KR" altLang="en-US" sz="2400" dirty="0" smtClean="0">
                <a:latin typeface="Malgun Gothic"/>
                <a:ea typeface="맑은 고딕"/>
              </a:rPr>
              <a:t>촬영 환경 기준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18966428" y="23776610"/>
            <a:ext cx="17207853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&lt;Table 3,4&gt;</a:t>
            </a:r>
            <a:r>
              <a:rPr lang="en-US" altLang="ko-KR" sz="2400" dirty="0">
                <a:latin typeface="Malgun Gothic"/>
                <a:ea typeface="맑은 고딕"/>
              </a:rPr>
              <a:t> </a:t>
            </a:r>
            <a:r>
              <a:rPr lang="ko-KR" altLang="en-US" sz="2400" dirty="0" smtClean="0">
                <a:latin typeface="Malgun Gothic"/>
                <a:ea typeface="맑은 고딕"/>
              </a:rPr>
              <a:t>실험용 제조 </a:t>
            </a:r>
            <a:r>
              <a:rPr lang="ko-KR" altLang="en-US" sz="2400" dirty="0" err="1" smtClean="0">
                <a:latin typeface="Malgun Gothic"/>
                <a:ea typeface="맑은 고딕"/>
              </a:rPr>
              <a:t>데이터셋</a:t>
            </a:r>
            <a:r>
              <a:rPr lang="ko-KR" altLang="en-US" sz="2400" dirty="0" smtClean="0">
                <a:latin typeface="Malgun Gothic"/>
                <a:ea typeface="맑은 고딕"/>
              </a:rPr>
              <a:t> 구성 정보</a:t>
            </a:r>
            <a:r>
              <a:rPr lang="en-US" altLang="ko-KR" sz="2400" dirty="0" smtClean="0">
                <a:latin typeface="Malgun Gothic"/>
                <a:ea typeface="맑은 고딕"/>
              </a:rPr>
              <a:t>,</a:t>
            </a:r>
            <a:r>
              <a:rPr lang="ko-KR" altLang="en-US" sz="2400" dirty="0" smtClean="0">
                <a:latin typeface="Malgun Gothic"/>
                <a:ea typeface="맑은 고딕"/>
              </a:rPr>
              <a:t> </a:t>
            </a:r>
            <a:r>
              <a:rPr lang="en-US" altLang="ko-KR" sz="2400" dirty="0" smtClean="0">
                <a:latin typeface="Malgun Gothic"/>
                <a:ea typeface="맑은 고딕"/>
              </a:rPr>
              <a:t>(</a:t>
            </a:r>
            <a:r>
              <a:rPr lang="ko-KR" altLang="en-US" sz="2400" dirty="0" smtClean="0">
                <a:latin typeface="Malgun Gothic"/>
                <a:ea typeface="맑은 고딕"/>
              </a:rPr>
              <a:t>왼쪽</a:t>
            </a:r>
            <a:r>
              <a:rPr lang="en-US" altLang="ko-KR" sz="2400" dirty="0" smtClean="0">
                <a:latin typeface="Malgun Gothic"/>
                <a:ea typeface="맑은 고딕"/>
              </a:rPr>
              <a:t>) </a:t>
            </a:r>
            <a:r>
              <a:rPr lang="ko-KR" altLang="en-US" sz="2400" dirty="0" smtClean="0">
                <a:latin typeface="Malgun Gothic"/>
                <a:ea typeface="맑은 고딕"/>
              </a:rPr>
              <a:t>실제 </a:t>
            </a:r>
            <a:r>
              <a:rPr lang="ko-KR" altLang="en-US" sz="2400" dirty="0" err="1" smtClean="0">
                <a:latin typeface="Malgun Gothic"/>
                <a:ea typeface="맑은 고딕"/>
              </a:rPr>
              <a:t>데이터셋</a:t>
            </a:r>
            <a:r>
              <a:rPr lang="en-US" altLang="ko-KR" sz="2400" dirty="0" smtClean="0">
                <a:latin typeface="Malgun Gothic"/>
                <a:ea typeface="맑은 고딕"/>
              </a:rPr>
              <a:t>, (</a:t>
            </a:r>
            <a:r>
              <a:rPr lang="ko-KR" altLang="en-US" sz="2400" dirty="0" smtClean="0">
                <a:latin typeface="Malgun Gothic"/>
                <a:ea typeface="맑은 고딕"/>
              </a:rPr>
              <a:t>오른쪽</a:t>
            </a:r>
            <a:r>
              <a:rPr lang="en-US" altLang="ko-KR" sz="2400" dirty="0" smtClean="0">
                <a:latin typeface="Malgun Gothic"/>
                <a:ea typeface="맑은 고딕"/>
              </a:rPr>
              <a:t>) </a:t>
            </a:r>
            <a:r>
              <a:rPr lang="ko-KR" altLang="en-US" sz="2400" dirty="0">
                <a:latin typeface="Malgun Gothic"/>
                <a:ea typeface="맑은 고딕"/>
              </a:rPr>
              <a:t>가상 다중 소스 도메인 </a:t>
            </a:r>
            <a:r>
              <a:rPr lang="ko-KR" altLang="en-US" sz="2400" dirty="0" err="1" smtClean="0">
                <a:latin typeface="Malgun Gothic"/>
                <a:ea typeface="맑은 고딕"/>
              </a:rPr>
              <a:t>데이터셋</a:t>
            </a:r>
            <a:r>
              <a:rPr lang="en-US" altLang="ko-KR" sz="2400" dirty="0" smtClean="0">
                <a:latin typeface="Malgun Gothic"/>
                <a:ea typeface="맑은 고딕"/>
              </a:rPr>
              <a:t>(proposed) 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303" y="28111173"/>
            <a:ext cx="10417577" cy="256151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303" y="25351193"/>
            <a:ext cx="10417577" cy="256151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35" y="21671725"/>
            <a:ext cx="7080360" cy="205519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2133" y="21692807"/>
            <a:ext cx="7081200" cy="2055435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15380798" y="25437199"/>
            <a:ext cx="9919200" cy="1410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ko-KR" altLang="en-US" sz="31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실험 결과 및 분석 </a:t>
            </a:r>
            <a:r>
              <a:rPr lang="en-US" altLang="ko-KR" sz="31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</a:t>
            </a:r>
            <a:r>
              <a:rPr lang="ko-KR" altLang="en-US" sz="31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정확도 </a:t>
            </a:r>
            <a:r>
              <a:rPr lang="en-US" altLang="ko-KR" sz="3100" b="1" dirty="0" smtClean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&amp; F1</a:t>
            </a:r>
            <a:endParaRPr lang="en-US" altLang="ko-KR" sz="3100" b="1" dirty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5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번의 반복 실험 결과 모든 방법 중 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en-US" altLang="ko-KR" sz="31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GroupDRO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’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모델이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가장 좋은 성능을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보임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ko-KR" altLang="en-US" sz="15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전반적으로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제안하는 프레임워크인 가상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증강을 활용한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일반화 방법들이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다른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방법들에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비해 좋은 성능을 보임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평균 정확도 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0.86 / F1 0.77)</a:t>
            </a: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소스 도메인 일반화 방법은 ‘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Brightness’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도메인에 대해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성능이 안 좋지만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가상 도메인 증강을 사용한 일반화 방법은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en-US" altLang="ko-KR" sz="3100" dirty="0" err="1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Cameraz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’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성능이 안 좋은 차이점을 가지고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있음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sz="15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단일 소스 도메인 일반화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방법보다 증강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기법을 활용한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일반화 방법들이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더 좋은 성능을 보이고 있음</a:t>
            </a:r>
            <a:r>
              <a:rPr lang="en-US" altLang="ko-KR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28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학습 데이터 개수의 절대적 차이라 추측</a:t>
            </a:r>
            <a:r>
              <a:rPr lang="en-US" altLang="ko-KR" sz="28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</a:p>
          <a:p>
            <a:pPr lvl="0" algn="just"/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endParaRPr lang="en-US" altLang="ko-KR" sz="31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 algn="just">
              <a:lnSpc>
                <a:spcPct val="150000"/>
              </a:lnSpc>
            </a:pPr>
            <a:r>
              <a:rPr lang="ko-KR" altLang="en-US" sz="31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실험 결과 및 분석 </a:t>
            </a:r>
            <a:r>
              <a:rPr lang="en-US" altLang="ko-KR" sz="3100" b="1" dirty="0">
                <a:solidFill>
                  <a:schemeClr val="dk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– Confusion Matrix </a:t>
            </a:r>
            <a:endParaRPr lang="en-US" altLang="ko-KR" sz="3100" b="1" dirty="0" smtClean="0">
              <a:solidFill>
                <a:schemeClr val="dk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5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번의 반복 실험 중에서 모델의 정확도가 가장 높았던 모델에 대한 혼동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행렬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같은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repeat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만 예측했을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때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방법들 마다 정확도 차이가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조금씩 있지만 대부분 좋은 결과를 보이고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있음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다른 도메인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en-US" altLang="ko-KR" sz="31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Lcondition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도메인만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예측했을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때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앞선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같은</a:t>
            </a:r>
            <a:r>
              <a:rPr lang="en-US" altLang="ko-KR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도메인과 비교해서 </a:t>
            </a: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방법 별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성능 차이가 더욱 </a:t>
            </a:r>
            <a:r>
              <a:rPr lang="ko-KR" altLang="en-US" sz="3100" dirty="0" err="1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심해짐</a:t>
            </a:r>
            <a:endParaRPr lang="en-US" altLang="ko-KR" sz="31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1" algn="just"/>
            <a:endParaRPr lang="en-US" altLang="ko-KR" sz="1500" dirty="0" smtClean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도메인 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일반화는 제안하는 방법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가상 도메인 증강</a:t>
            </a:r>
            <a:r>
              <a:rPr lang="en-US" altLang="ko-KR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sz="3100" dirty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에서 가장 잘 일어난다는 것을 알 수 있음 </a:t>
            </a:r>
          </a:p>
          <a:p>
            <a:pPr lvl="1" algn="just"/>
            <a:r>
              <a:rPr lang="ko-KR" altLang="en-US" sz="3100" dirty="0" smtClean="0">
                <a:solidFill>
                  <a:prstClr val="black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endParaRPr lang="en-US" altLang="ko-KR" sz="2800" dirty="0">
              <a:solidFill>
                <a:prstClr val="black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0" name="양쪽 모서리가 둥근 사각형 49"/>
          <p:cNvSpPr/>
          <p:nvPr/>
        </p:nvSpPr>
        <p:spPr>
          <a:xfrm>
            <a:off x="14849594" y="39478800"/>
            <a:ext cx="21150143" cy="88423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>
                <a:solidFill>
                  <a:schemeClr val="bg1"/>
                </a:solidFill>
                <a:latin typeface="+mn-ea"/>
              </a:rPr>
              <a:t>추후  연구</a:t>
            </a:r>
            <a:endParaRPr lang="ko-KR" altLang="en-US" sz="4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25761432" y="30844509"/>
            <a:ext cx="9554522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&lt;Table 5,6&gt; </a:t>
            </a:r>
            <a:r>
              <a:rPr lang="ko-KR" altLang="en-US" sz="2400" dirty="0" smtClean="0">
                <a:latin typeface="Malgun Gothic"/>
                <a:ea typeface="맑은 고딕"/>
              </a:rPr>
              <a:t>방법 별 결함 분류 결과</a:t>
            </a:r>
            <a:r>
              <a:rPr lang="en-US" altLang="ko-KR" sz="2400" dirty="0" smtClean="0">
                <a:latin typeface="Malgun Gothic"/>
                <a:ea typeface="맑은 고딕"/>
              </a:rPr>
              <a:t>, (</a:t>
            </a:r>
            <a:r>
              <a:rPr lang="ko-KR" altLang="en-US" sz="2400" dirty="0" smtClean="0">
                <a:latin typeface="Malgun Gothic"/>
                <a:ea typeface="맑은 고딕"/>
              </a:rPr>
              <a:t>위</a:t>
            </a:r>
            <a:r>
              <a:rPr lang="en-US" altLang="ko-KR" sz="2400" dirty="0" smtClean="0">
                <a:latin typeface="Malgun Gothic"/>
                <a:ea typeface="맑은 고딕"/>
              </a:rPr>
              <a:t>) </a:t>
            </a:r>
            <a:r>
              <a:rPr lang="ko-KR" altLang="en-US" sz="2400" dirty="0" smtClean="0">
                <a:latin typeface="Malgun Gothic"/>
                <a:ea typeface="맑은 고딕"/>
              </a:rPr>
              <a:t>정확도</a:t>
            </a:r>
            <a:r>
              <a:rPr lang="en-US" altLang="ko-KR" sz="2400" dirty="0" smtClean="0">
                <a:latin typeface="Malgun Gothic"/>
                <a:ea typeface="맑은 고딕"/>
              </a:rPr>
              <a:t>, (</a:t>
            </a:r>
            <a:r>
              <a:rPr lang="ko-KR" altLang="en-US" sz="2400" dirty="0" smtClean="0">
                <a:latin typeface="Malgun Gothic"/>
                <a:ea typeface="맑은 고딕"/>
              </a:rPr>
              <a:t>아래</a:t>
            </a:r>
            <a:r>
              <a:rPr lang="en-US" altLang="ko-KR" sz="2400" dirty="0" smtClean="0">
                <a:latin typeface="Malgun Gothic"/>
                <a:ea typeface="맑은 고딕"/>
              </a:rPr>
              <a:t>) F1</a:t>
            </a:r>
            <a:endParaRPr lang="ko-KR" altLang="en-US" sz="2400" dirty="0">
              <a:latin typeface="Malgun Gothic"/>
              <a:ea typeface="Malgun Gothic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25421303" y="38036414"/>
            <a:ext cx="10607929" cy="1569656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&lt;Figure 6,7&gt; </a:t>
            </a:r>
            <a:r>
              <a:rPr lang="ko-KR" altLang="en-US" sz="2400" dirty="0" smtClean="0">
                <a:latin typeface="Malgun Gothic"/>
                <a:ea typeface="맑은 고딕"/>
              </a:rPr>
              <a:t> 방법 별 결함 분류 혼동 행렬</a:t>
            </a:r>
            <a:r>
              <a:rPr lang="en-US" altLang="ko-KR" sz="2400" dirty="0" smtClean="0">
                <a:latin typeface="Malgun Gothic"/>
                <a:ea typeface="맑은 고딕"/>
              </a:rPr>
              <a:t>, (</a:t>
            </a:r>
            <a:r>
              <a:rPr lang="ko-KR" altLang="en-US" sz="2400" dirty="0" smtClean="0">
                <a:latin typeface="Malgun Gothic"/>
                <a:ea typeface="맑은 고딕"/>
              </a:rPr>
              <a:t>위</a:t>
            </a:r>
            <a:r>
              <a:rPr lang="en-US" altLang="ko-KR" sz="2400" dirty="0" smtClean="0">
                <a:latin typeface="Malgun Gothic"/>
                <a:ea typeface="맑은 고딕"/>
              </a:rPr>
              <a:t>) </a:t>
            </a:r>
            <a:r>
              <a:rPr lang="ko-KR" altLang="en-US" sz="2400" dirty="0" smtClean="0">
                <a:latin typeface="Malgun Gothic"/>
                <a:ea typeface="맑은 고딕"/>
              </a:rPr>
              <a:t>학습 데이터와 같은 도메인</a:t>
            </a:r>
            <a:r>
              <a:rPr lang="en-US" altLang="ko-KR" sz="2400" dirty="0" smtClean="0">
                <a:latin typeface="Malgun Gothic"/>
                <a:ea typeface="맑은 고딕"/>
              </a:rPr>
              <a:t> </a:t>
            </a:r>
            <a:r>
              <a:rPr lang="ko-KR" altLang="en-US" sz="2400" dirty="0" smtClean="0">
                <a:latin typeface="Malgun Gothic"/>
                <a:ea typeface="맑은 고딕"/>
              </a:rPr>
              <a:t>예측 결과</a:t>
            </a:r>
            <a:r>
              <a:rPr lang="en-US" altLang="ko-KR" sz="2400" dirty="0" smtClean="0">
                <a:latin typeface="Malgun Gothic"/>
                <a:ea typeface="맑은 고딕"/>
              </a:rPr>
              <a:t>(</a:t>
            </a:r>
            <a:r>
              <a:rPr lang="ko-KR" altLang="en-US" sz="2400" dirty="0" smtClean="0">
                <a:latin typeface="Malgun Gothic"/>
                <a:ea typeface="맑은 고딕"/>
              </a:rPr>
              <a:t>정확도 </a:t>
            </a:r>
            <a:r>
              <a:rPr lang="en-US" altLang="ko-KR" sz="2400" dirty="0" smtClean="0">
                <a:latin typeface="Malgun Gothic"/>
                <a:ea typeface="맑은 고딕"/>
              </a:rPr>
              <a:t>: 0.92 / 0.86 / 0.94),</a:t>
            </a:r>
            <a:r>
              <a:rPr lang="ko-KR" altLang="en-US" sz="2400" dirty="0" smtClean="0">
                <a:latin typeface="Malgun Gothic"/>
                <a:ea typeface="맑은 고딕"/>
              </a:rPr>
              <a:t> </a:t>
            </a:r>
            <a:r>
              <a:rPr lang="en-US" altLang="ko-KR" sz="2400" dirty="0" smtClean="0">
                <a:latin typeface="Malgun Gothic"/>
                <a:ea typeface="맑은 고딕"/>
              </a:rPr>
              <a:t>(</a:t>
            </a:r>
            <a:r>
              <a:rPr lang="ko-KR" altLang="en-US" sz="2400" dirty="0" smtClean="0">
                <a:latin typeface="Malgun Gothic"/>
                <a:ea typeface="맑은 고딕"/>
              </a:rPr>
              <a:t>아래</a:t>
            </a:r>
            <a:r>
              <a:rPr lang="en-US" altLang="ko-KR" sz="2400" dirty="0" smtClean="0">
                <a:latin typeface="Malgun Gothic"/>
                <a:ea typeface="맑은 고딕"/>
              </a:rPr>
              <a:t>) </a:t>
            </a:r>
            <a:r>
              <a:rPr lang="ko-KR" altLang="en-US" sz="2400" dirty="0" smtClean="0">
                <a:latin typeface="Malgun Gothic"/>
                <a:ea typeface="맑은 고딕"/>
              </a:rPr>
              <a:t>학습 데이터와 다른 도메인 예측 결과</a:t>
            </a:r>
            <a:r>
              <a:rPr lang="en-US" altLang="ko-KR" sz="2400" dirty="0">
                <a:latin typeface="Malgun Gothic"/>
                <a:ea typeface="맑은 고딕"/>
              </a:rPr>
              <a:t>(</a:t>
            </a:r>
            <a:r>
              <a:rPr lang="ko-KR" altLang="en-US" sz="2400" dirty="0">
                <a:latin typeface="Malgun Gothic"/>
                <a:ea typeface="맑은 고딕"/>
              </a:rPr>
              <a:t>정확도 </a:t>
            </a:r>
            <a:r>
              <a:rPr lang="en-US" altLang="ko-KR" sz="2400" dirty="0">
                <a:latin typeface="Malgun Gothic"/>
                <a:ea typeface="맑은 고딕"/>
              </a:rPr>
              <a:t>: 0.86 / 0.85 / 0.93)</a:t>
            </a:r>
          </a:p>
          <a:p>
            <a:pPr algn="ctr"/>
            <a:endParaRPr lang="ko-KR" altLang="en-US" sz="2400" dirty="0">
              <a:latin typeface="Malgun Gothic"/>
              <a:ea typeface="Malgun Gothic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5392838" y="31458091"/>
            <a:ext cx="10420765" cy="6605727"/>
            <a:chOff x="25392838" y="31507399"/>
            <a:chExt cx="10420765" cy="660572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92838" y="31761804"/>
              <a:ext cx="10418400" cy="305769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27352807" y="31507399"/>
              <a:ext cx="63717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train </a:t>
              </a:r>
              <a:r>
                <a:rPr lang="en-US" altLang="ko-KR" sz="1600" b="1" dirty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data domain </a:t>
              </a:r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=  </a:t>
              </a:r>
              <a:r>
                <a:rPr lang="en-US" altLang="ko-KR" sz="1600" b="1" dirty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test data </a:t>
              </a:r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domain </a:t>
              </a:r>
              <a:endParaRPr lang="en-US" altLang="ko-KR" sz="1600" dirty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endParaRPr>
            </a:p>
            <a:p>
              <a:endParaRPr lang="ko-KR" altLang="en-US" sz="1600" dirty="0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95203" y="35004320"/>
              <a:ext cx="10418400" cy="3108806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>
              <a:off x="27352806" y="34744129"/>
              <a:ext cx="6371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train </a:t>
              </a:r>
              <a:r>
                <a:rPr lang="en-US" altLang="ko-KR" sz="1600" b="1" dirty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data domain ≠</a:t>
              </a:r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  </a:t>
              </a:r>
              <a:r>
                <a:rPr lang="en-US" altLang="ko-KR" sz="1600" b="1" dirty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test data </a:t>
              </a:r>
              <a:r>
                <a:rPr lang="en-US" altLang="ko-KR" sz="1600" b="1" dirty="0" smtClean="0">
                  <a:solidFill>
                    <a:prstClr val="black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domain </a:t>
              </a:r>
              <a:endParaRPr lang="en-US" altLang="ko-KR" sz="1600" dirty="0">
                <a:solidFill>
                  <a:prstClr val="black"/>
                </a:solidFill>
                <a:latin typeface="맑은 고딕" panose="020F0502020204030204"/>
                <a:ea typeface="Noto Sans KR" panose="020B0500000000000000" pitchFamily="34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985" y="23431484"/>
            <a:ext cx="8903326" cy="6933987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122927" y="8001120"/>
            <a:ext cx="9352583" cy="4608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31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연구 배경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머신 비전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(Machine Vision):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인간의 시각과 판단 기술을 기계에 부여하는 기술</a:t>
            </a:r>
            <a:endParaRPr lang="en-US" altLang="ko-KR" sz="31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altLang="ko-KR" sz="15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제조 공정에서의 머신 비전 활용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불량 탐지를 통한 품질 개선과 시스템 효율성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증대</a:t>
            </a:r>
            <a:r>
              <a:rPr lang="en-US" altLang="ko-KR" sz="3100" baseline="30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[1]</a:t>
            </a:r>
            <a:endParaRPr lang="en-US" altLang="ko-KR" sz="3100" baseline="300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en-US" altLang="ko-KR" sz="15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특히</a:t>
            </a:r>
            <a:r>
              <a:rPr lang="en-US" altLang="ko-KR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31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딥러닝의</a:t>
            </a:r>
            <a:r>
              <a:rPr lang="ko-KR" altLang="en-US" sz="31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등장으로 비전 검사 능률이 크게 </a:t>
            </a:r>
            <a:r>
              <a:rPr lang="ko-KR" altLang="en-US" sz="31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향상됨</a:t>
            </a:r>
            <a:r>
              <a:rPr lang="en-US" altLang="ko-KR" sz="3100" baseline="30000" dirty="0" smtClean="0">
                <a:latin typeface="Noto Sans KR" panose="020B0500000000000000" pitchFamily="34" charset="-127"/>
                <a:ea typeface="Noto Sans KR" panose="020B0500000000000000" pitchFamily="34" charset="-127"/>
              </a:rPr>
              <a:t>[2]</a:t>
            </a: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endParaRPr lang="ko-KR" altLang="en-US" sz="31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812" y="18956264"/>
            <a:ext cx="9265158" cy="2562018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25DE04E5-130C-BD30-238E-EB2CCD5447C8}"/>
              </a:ext>
            </a:extLst>
          </p:cNvPr>
          <p:cNvSpPr txBox="1"/>
          <p:nvPr/>
        </p:nvSpPr>
        <p:spPr>
          <a:xfrm>
            <a:off x="-90000" y="21569443"/>
            <a:ext cx="14417286" cy="461661"/>
          </a:xfrm>
          <a:prstGeom prst="rect">
            <a:avLst/>
          </a:prstGeom>
          <a:noFill/>
        </p:spPr>
        <p:txBody>
          <a:bodyPr wrap="square" lIns="91436" tIns="45718" rIns="91436" bIns="45718" rtlCol="0" anchor="t">
            <a:spAutoFit/>
          </a:bodyPr>
          <a:lstStyle>
            <a:defPPr>
              <a:defRPr lang="en-US"/>
            </a:defPPr>
            <a:lvl1pPr marL="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5468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93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6405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1873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7342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12810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48279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3747" algn="l" defTabSz="135468" rtl="0" eaLnBrk="1" latinLnBrk="0" hangingPunct="1">
              <a:defRPr sz="5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 smtClean="0">
                <a:latin typeface="Malgun Gothic"/>
                <a:ea typeface="맑은 고딕"/>
              </a:rPr>
              <a:t>&lt;Figure 2&gt; </a:t>
            </a:r>
            <a:r>
              <a:rPr lang="ko-KR" altLang="en-US" sz="2400" dirty="0">
                <a:latin typeface="Malgun Gothic"/>
                <a:ea typeface="맑은 고딕"/>
              </a:rPr>
              <a:t>제조 현장에서의 </a:t>
            </a:r>
            <a:r>
              <a:rPr lang="ko-KR" altLang="en-US" sz="2400" dirty="0" smtClean="0">
                <a:latin typeface="Malgun Gothic"/>
                <a:ea typeface="맑은 고딕"/>
              </a:rPr>
              <a:t>촬영 </a:t>
            </a:r>
            <a:r>
              <a:rPr lang="ko-KR" altLang="en-US" sz="2400" dirty="0">
                <a:latin typeface="Malgun Gothic"/>
                <a:ea typeface="맑은 고딕"/>
              </a:rPr>
              <a:t>환경 변화에 따른 머신 비전의 성능 저하</a:t>
            </a:r>
            <a:endParaRPr lang="ko-KR" altLang="en-US" sz="2400" baseline="30000" dirty="0">
              <a:latin typeface="Malgun Gothic"/>
              <a:ea typeface="Malgun Gothic"/>
            </a:endParaRPr>
          </a:p>
        </p:txBody>
      </p:sp>
      <p:sp>
        <p:nvSpPr>
          <p:cNvPr id="59" name="순서도: 처리 58"/>
          <p:cNvSpPr/>
          <p:nvPr/>
        </p:nvSpPr>
        <p:spPr>
          <a:xfrm>
            <a:off x="-29497" y="40206871"/>
            <a:ext cx="14605688" cy="2886043"/>
          </a:xfrm>
          <a:prstGeom prst="flowChartProcess">
            <a:avLst/>
          </a:prstGeom>
          <a:solidFill>
            <a:schemeClr val="bg1"/>
          </a:solidFill>
          <a:ln>
            <a:solidFill>
              <a:srgbClr val="DBE5E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 marL="971550" lvl="1" indent="-514350" algn="just">
              <a:lnSpc>
                <a:spcPct val="150000"/>
              </a:lnSpc>
              <a:buFont typeface="+mj-ea"/>
              <a:buAutoNum type="circleNumDbPlain"/>
            </a:pPr>
            <a:endParaRPr lang="en-US" altLang="ko-KR" sz="31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7" name="양쪽 모서리가 둥근 사각형 66"/>
          <p:cNvSpPr/>
          <p:nvPr/>
        </p:nvSpPr>
        <p:spPr>
          <a:xfrm>
            <a:off x="-18242" y="39336650"/>
            <a:ext cx="14594432" cy="86400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>
                <a:solidFill>
                  <a:schemeClr val="bg1"/>
                </a:solidFill>
                <a:latin typeface="+mn-ea"/>
              </a:rPr>
              <a:t>레퍼런스</a:t>
            </a:r>
            <a:endParaRPr lang="ko-KR" altLang="en-US" sz="4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8993" y="40311967"/>
            <a:ext cx="1443211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700" dirty="0" err="1"/>
              <a:t>Golnabi</a:t>
            </a:r>
            <a:r>
              <a:rPr lang="en-US" altLang="ko-KR" sz="1700" dirty="0"/>
              <a:t>, H., &amp; </a:t>
            </a:r>
            <a:r>
              <a:rPr lang="en-US" altLang="ko-KR" sz="1700" dirty="0" err="1"/>
              <a:t>Asadpour</a:t>
            </a:r>
            <a:r>
              <a:rPr lang="en-US" altLang="ko-KR" sz="1700" dirty="0"/>
              <a:t>, A. (2007). Design and application of industrial machine vision systems. Robotics and Computer-Integrated Manufacturing, 23(6), 630-637.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700" dirty="0"/>
              <a:t>Wang, J., Fu, P., &amp; Gao, R. X. (2019). Machine vision intelligence for product defect inspection based on deep learning and Hough transform. Journal of Manufacturing Systems, 51, 52-60.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700" dirty="0"/>
              <a:t>LG CNS. (2019). https://blog.lgcns.com/2015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700" dirty="0" err="1"/>
              <a:t>Azamfar</a:t>
            </a:r>
            <a:r>
              <a:rPr lang="en-US" altLang="ko-KR" sz="1700" dirty="0"/>
              <a:t>, M., Li, X., &amp; Lee, J. (2020). Deep learning-based domain adaptation method for fault diagnosis in semiconductor manufacturing. IEEE Transactions on Semiconductor Manufacturing, 33(3), 445-453.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700" dirty="0"/>
              <a:t>Wang, J., Lan, C., Liu, C., Ouyang, Y., Qin, T., Lu, W., ... &amp; Yu, P. (2022). Generalizing to unseen domains: A survey on domain generalization. IEEE Transactions on Knowledge and Data Engineering.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700" dirty="0" err="1"/>
              <a:t>Gulrajani</a:t>
            </a:r>
            <a:r>
              <a:rPr lang="en-US" altLang="ko-KR" sz="1700" dirty="0"/>
              <a:t>, I., &amp; Lopez-Paz, D. (2020). In search of lost domain generalization. </a:t>
            </a:r>
            <a:r>
              <a:rPr lang="en-US" altLang="ko-KR" sz="1700" dirty="0" err="1"/>
              <a:t>arXiv</a:t>
            </a:r>
            <a:r>
              <a:rPr lang="en-US" altLang="ko-KR" sz="1700" dirty="0"/>
              <a:t> preprint arXiv:2007.01434</a:t>
            </a:r>
            <a:r>
              <a:rPr lang="en-US" altLang="ko-KR" sz="1700" dirty="0" smtClean="0"/>
              <a:t>.</a:t>
            </a:r>
            <a:endParaRPr lang="en-US" altLang="ko-KR" sz="1700" dirty="0"/>
          </a:p>
        </p:txBody>
      </p:sp>
      <p:sp>
        <p:nvSpPr>
          <p:cNvPr id="26" name="TextBox 25"/>
          <p:cNvSpPr txBox="1"/>
          <p:nvPr/>
        </p:nvSpPr>
        <p:spPr>
          <a:xfrm>
            <a:off x="58993" y="6437143"/>
            <a:ext cx="31421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Malgun Gothic"/>
                <a:ea typeface="Malgun Gothic"/>
              </a:rPr>
              <a:t>※ </a:t>
            </a:r>
            <a:r>
              <a:rPr lang="ko-KR" altLang="en-US" sz="2400" dirty="0" smtClean="0">
                <a:solidFill>
                  <a:schemeClr val="bg1"/>
                </a:solidFill>
                <a:latin typeface="Malgun Gothic"/>
                <a:ea typeface="Malgun Gothic"/>
              </a:rPr>
              <a:t>본 </a:t>
            </a:r>
            <a:r>
              <a:rPr lang="ko-KR" altLang="en-US" sz="2400" dirty="0">
                <a:solidFill>
                  <a:schemeClr val="bg1"/>
                </a:solidFill>
                <a:latin typeface="Malgun Gothic"/>
                <a:ea typeface="Malgun Gothic"/>
              </a:rPr>
              <a:t>연구는 </a:t>
            </a:r>
            <a:r>
              <a:rPr lang="en-US" altLang="ko-KR" sz="2400" dirty="0">
                <a:solidFill>
                  <a:schemeClr val="bg1"/>
                </a:solidFill>
                <a:latin typeface="Malgun Gothic"/>
                <a:ea typeface="Malgun Gothic"/>
              </a:rPr>
              <a:t>2023</a:t>
            </a:r>
            <a:r>
              <a:rPr lang="ko-KR" altLang="en-US" sz="2400" dirty="0">
                <a:solidFill>
                  <a:schemeClr val="bg1"/>
                </a:solidFill>
                <a:latin typeface="Malgun Gothic"/>
                <a:ea typeface="Malgun Gothic"/>
              </a:rPr>
              <a:t>년도 정부</a:t>
            </a:r>
            <a:r>
              <a:rPr lang="en-US" altLang="ko-KR" sz="2400" dirty="0">
                <a:solidFill>
                  <a:schemeClr val="bg1"/>
                </a:solidFill>
                <a:latin typeface="Malgun Gothic"/>
                <a:ea typeface="Malgun Gothic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Malgun Gothic"/>
                <a:ea typeface="Malgun Gothic"/>
              </a:rPr>
              <a:t>산업통상자원부 및 과학기술정보통신부</a:t>
            </a:r>
            <a:r>
              <a:rPr lang="en-US" altLang="ko-KR" sz="2400" dirty="0">
                <a:solidFill>
                  <a:schemeClr val="bg1"/>
                </a:solidFill>
                <a:latin typeface="Malgun Gothic"/>
                <a:ea typeface="Malgun Gothic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Malgun Gothic"/>
                <a:ea typeface="Malgun Gothic"/>
              </a:rPr>
              <a:t>의 재원으로 한국산업기술진흥원과 한국연구재단의 지원을 받아 </a:t>
            </a:r>
            <a:r>
              <a:rPr lang="ko-KR" altLang="en-US" sz="2400" dirty="0" smtClean="0">
                <a:solidFill>
                  <a:schemeClr val="bg1"/>
                </a:solidFill>
                <a:latin typeface="Malgun Gothic"/>
                <a:ea typeface="Malgun Gothic"/>
              </a:rPr>
              <a:t>수행되었음   </a:t>
            </a:r>
            <a:r>
              <a:rPr lang="en-US" altLang="ko-KR" sz="2400" dirty="0" smtClean="0">
                <a:solidFill>
                  <a:schemeClr val="bg1"/>
                </a:solidFill>
                <a:latin typeface="Malgun Gothic"/>
                <a:ea typeface="Malgun Gothic"/>
              </a:rPr>
              <a:t>(</a:t>
            </a:r>
            <a:r>
              <a:rPr lang="en-US" altLang="ko-KR" sz="2400" dirty="0">
                <a:solidFill>
                  <a:schemeClr val="bg1"/>
                </a:solidFill>
                <a:latin typeface="Malgun Gothic"/>
                <a:ea typeface="Malgun Gothic"/>
              </a:rPr>
              <a:t>P0017123, 2023</a:t>
            </a:r>
            <a:r>
              <a:rPr lang="ko-KR" altLang="en-US" sz="2400" dirty="0" err="1">
                <a:solidFill>
                  <a:schemeClr val="bg1"/>
                </a:solidFill>
                <a:latin typeface="Malgun Gothic"/>
                <a:ea typeface="Malgun Gothic"/>
              </a:rPr>
              <a:t>년산업혁신인재성장지원사업</a:t>
            </a:r>
            <a:r>
              <a:rPr lang="en-US" altLang="ko-KR" sz="2400" dirty="0">
                <a:solidFill>
                  <a:schemeClr val="bg1"/>
                </a:solidFill>
                <a:latin typeface="Malgun Gothic"/>
                <a:ea typeface="Malgun Gothic"/>
              </a:rPr>
              <a:t>). / (No. RS-2022-00165783</a:t>
            </a:r>
            <a:r>
              <a:rPr lang="en-US" altLang="ko-KR" sz="2400" dirty="0" smtClean="0">
                <a:solidFill>
                  <a:schemeClr val="bg1"/>
                </a:solidFill>
                <a:latin typeface="Malgun Gothic"/>
                <a:ea typeface="Malgun Gothic"/>
              </a:rPr>
              <a:t>).</a:t>
            </a:r>
            <a:endParaRPr lang="ko-KR" altLang="en-US" sz="2400" dirty="0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pic>
        <p:nvPicPr>
          <p:cNvPr id="56" name="Picture 2" descr="BrainKorea21 Four - 4단계 두뇌한국21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0472" y="5939123"/>
            <a:ext cx="1990244" cy="69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그림 56"/>
          <p:cNvPicPr>
            <a:picLocks noChangeAspect="1"/>
          </p:cNvPicPr>
          <p:nvPr/>
        </p:nvPicPr>
        <p:blipFill rotWithShape="1">
          <a:blip r:embed="rId15"/>
          <a:srcRect t="21733" b="17787"/>
          <a:stretch/>
        </p:blipFill>
        <p:spPr>
          <a:xfrm>
            <a:off x="33724577" y="5722789"/>
            <a:ext cx="1973315" cy="1193444"/>
          </a:xfrm>
          <a:prstGeom prst="rect">
            <a:avLst/>
          </a:prstGeom>
        </p:spPr>
      </p:pic>
      <p:sp>
        <p:nvSpPr>
          <p:cNvPr id="64" name="양쪽 모서리가 둥근 사각형 63"/>
          <p:cNvSpPr/>
          <p:nvPr/>
        </p:nvSpPr>
        <p:spPr>
          <a:xfrm>
            <a:off x="14810861" y="24424360"/>
            <a:ext cx="21244471" cy="864000"/>
          </a:xfrm>
          <a:prstGeom prst="round2SameRect">
            <a:avLst/>
          </a:prstGeom>
          <a:solidFill>
            <a:srgbClr val="2E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 smtClean="0">
                <a:solidFill>
                  <a:schemeClr val="bg1"/>
                </a:solidFill>
                <a:latin typeface="+mn-ea"/>
              </a:rPr>
              <a:t>실험  결과</a:t>
            </a:r>
            <a:endParaRPr lang="ko-KR" altLang="en-US" sz="44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6387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5558</TotalTime>
  <Words>965</Words>
  <Application>Microsoft Office PowerPoint</Application>
  <PresentationFormat>사용자 지정</PresentationFormat>
  <Paragraphs>139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Noto Sans KR</vt:lpstr>
      <vt:lpstr>Arial</vt:lpstr>
      <vt:lpstr>굴림</vt:lpstr>
      <vt:lpstr>돋움</vt:lpstr>
      <vt:lpstr>Calibri Light</vt:lpstr>
      <vt:lpstr>Wingdings</vt:lpstr>
      <vt:lpstr>Calibri</vt:lpstr>
      <vt:lpstr>맑은 고딕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user</cp:lastModifiedBy>
  <cp:revision>606</cp:revision>
  <cp:lastPrinted>2021-10-06T08:24:30Z</cp:lastPrinted>
  <dcterms:created xsi:type="dcterms:W3CDTF">2018-09-28T01:59:17Z</dcterms:created>
  <dcterms:modified xsi:type="dcterms:W3CDTF">2023-05-04T05:52:13Z</dcterms:modified>
</cp:coreProperties>
</file>

<file path=docProps/thumbnail.jpeg>
</file>